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61" r:id="rId3"/>
    <p:sldId id="294" r:id="rId4"/>
    <p:sldId id="289" r:id="rId5"/>
    <p:sldId id="292" r:id="rId6"/>
    <p:sldId id="293" r:id="rId7"/>
    <p:sldId id="291" r:id="rId8"/>
    <p:sldId id="285" r:id="rId9"/>
    <p:sldId id="286" r:id="rId10"/>
    <p:sldId id="295" r:id="rId11"/>
    <p:sldId id="307" r:id="rId12"/>
    <p:sldId id="258" r:id="rId13"/>
    <p:sldId id="309" r:id="rId14"/>
    <p:sldId id="308" r:id="rId15"/>
    <p:sldId id="310" r:id="rId16"/>
    <p:sldId id="327" r:id="rId17"/>
    <p:sldId id="313" r:id="rId18"/>
    <p:sldId id="314" r:id="rId19"/>
    <p:sldId id="315" r:id="rId20"/>
    <p:sldId id="316" r:id="rId21"/>
    <p:sldId id="328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02" r:id="rId33"/>
    <p:sldId id="332" r:id="rId34"/>
    <p:sldId id="333" r:id="rId35"/>
    <p:sldId id="303" r:id="rId36"/>
    <p:sldId id="341" r:id="rId37"/>
    <p:sldId id="342" r:id="rId38"/>
    <p:sldId id="331" r:id="rId39"/>
    <p:sldId id="334" r:id="rId40"/>
    <p:sldId id="336" r:id="rId41"/>
    <p:sldId id="301" r:id="rId42"/>
    <p:sldId id="335" r:id="rId43"/>
    <p:sldId id="340" r:id="rId44"/>
    <p:sldId id="343" r:id="rId45"/>
    <p:sldId id="339" r:id="rId46"/>
    <p:sldId id="277" r:id="rId4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3AD6D-84A1-4868-A423-971CF4849396}" type="datetimeFigureOut">
              <a:rPr lang="es-ES" smtClean="0"/>
              <a:pPr/>
              <a:t>12/12/2013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4C6E3-203A-4C5A-8B35-B20F14A70F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C6E3-203A-4C5A-8B35-B20F14A70F7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C6E3-203A-4C5A-8B35-B20F14A70F7F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4C4-431C-4607-AA71-172994744AE4}" type="datetimeFigureOut">
              <a:rPr lang="es-ES" smtClean="0"/>
              <a:pPr/>
              <a:t>12/12/2013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04D0-1A6E-4764-9A45-D222F5617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4C4-431C-4607-AA71-172994744AE4}" type="datetimeFigureOut">
              <a:rPr lang="es-ES" smtClean="0"/>
              <a:pPr/>
              <a:t>12/12/2013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04D0-1A6E-4764-9A45-D222F5617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4C4-431C-4607-AA71-172994744AE4}" type="datetimeFigureOut">
              <a:rPr lang="es-ES" smtClean="0"/>
              <a:pPr/>
              <a:t>12/12/2013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04D0-1A6E-4764-9A45-D222F5617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4C4-431C-4607-AA71-172994744AE4}" type="datetimeFigureOut">
              <a:rPr lang="es-ES" smtClean="0"/>
              <a:pPr/>
              <a:t>12/12/2013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04D0-1A6E-4764-9A45-D222F5617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4C4-431C-4607-AA71-172994744AE4}" type="datetimeFigureOut">
              <a:rPr lang="es-ES" smtClean="0"/>
              <a:pPr/>
              <a:t>12/12/2013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04D0-1A6E-4764-9A45-D222F5617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4C4-431C-4607-AA71-172994744AE4}" type="datetimeFigureOut">
              <a:rPr lang="es-ES" smtClean="0"/>
              <a:pPr/>
              <a:t>12/12/2013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04D0-1A6E-4764-9A45-D222F5617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4C4-431C-4607-AA71-172994744AE4}" type="datetimeFigureOut">
              <a:rPr lang="es-ES" smtClean="0"/>
              <a:pPr/>
              <a:t>12/12/2013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04D0-1A6E-4764-9A45-D222F5617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4C4-431C-4607-AA71-172994744AE4}" type="datetimeFigureOut">
              <a:rPr lang="es-ES" smtClean="0"/>
              <a:pPr/>
              <a:t>12/12/2013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04D0-1A6E-4764-9A45-D222F5617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4C4-431C-4607-AA71-172994744AE4}" type="datetimeFigureOut">
              <a:rPr lang="es-ES" smtClean="0"/>
              <a:pPr/>
              <a:t>12/12/2013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04D0-1A6E-4764-9A45-D222F5617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4C4-431C-4607-AA71-172994744AE4}" type="datetimeFigureOut">
              <a:rPr lang="es-ES" smtClean="0"/>
              <a:pPr/>
              <a:t>12/12/2013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04D0-1A6E-4764-9A45-D222F5617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04C4-431C-4607-AA71-172994744AE4}" type="datetimeFigureOut">
              <a:rPr lang="es-ES" smtClean="0"/>
              <a:pPr/>
              <a:t>12/12/2013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2204D0-1A6E-4764-9A45-D222F5617D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3F04C4-431C-4607-AA71-172994744AE4}" type="datetimeFigureOut">
              <a:rPr lang="es-ES" smtClean="0"/>
              <a:pPr/>
              <a:t>12/12/2013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2204D0-1A6E-4764-9A45-D222F5617D26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uario\Desktop\m&#250;sica%20elena\diego%20torres%20-%20color%20esperanz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es/imgres?start=107&amp;sa=X&amp;hl=es&amp;rlz=1T4WQIB_esES527ES528&amp;biw=1600&amp;bih=684&amp;tbm=isch&amp;tbnid=XfKmGvpuWA5YiM:&amp;imgrefurl=http://paratucuidadoenlinea.blogspot.com/p/autismo-causas-y-manejo.html&amp;docid=DpITamq8BaFz5M&amp;imgurl=http://1.bp.blogspot.com/-hJA4jLRwess/UXGPgK0rTJI/AAAAAAAAAJY/dCqJFW6jqu4/s1600/autismo_0.jpg&amp;w=700&amp;h=398&amp;ei=Q7x_UtinJIeW0AXMwYH4Cw&amp;zoom=1&amp;ved=1t:3588,r:31,s:100,i:97&amp;iact=rc&amp;page=5&amp;tbnh=166&amp;tbnw=274&amp;ndsp=27&amp;tx=156&amp;ty=73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es/url?sa=i&amp;rct=j&amp;q=&amp;esrc=s&amp;frm=1&amp;source=images&amp;cd=&amp;cad=rja&amp;docid=V2hCU2l_gFv9HM&amp;tbnid=z6yy0j_cGe1aTM:&amp;ved=0CAUQjRw&amp;url=http://articulo.mercadolibre.com.ve/MLV-410765976-tubo-de-perfil-plano-para-alimentacion-por-gastrostomia-_JM&amp;ei=F7Z_UpC1H6-Z0QXZs4G4Aw&amp;bvm=bv.56146854,d.d2k&amp;psig=AFQjCNE7kzHJM3eh2Ld4ZTGTJbtEHcZOtw&amp;ust=1384187441980072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http://www.google.es/url?sa=i&amp;rct=j&amp;q=&amp;esrc=s&amp;frm=1&amp;source=images&amp;cd=&amp;cad=rja&amp;docid=CXZ3Iu0Tel7oGM&amp;tbnid=BJN5r3TLSb5BSM:&amp;ved=0CAUQjRw&amp;url=http://prevenirlaceguera.blogspot.com/2012_01_01_archive.html&amp;ei=1rd_UpevK4bR0QWb5IDYDw&amp;bvm=bv.56146854,d.d2k&amp;psig=AFQjCNHMYjwmOKhhWYJaRfY9qmDFUflEsA&amp;ust=1384188220627063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hyperlink" Target="http://www.google.es/url?sa=i&amp;rct=j&amp;q=&amp;esrc=s&amp;frm=1&amp;source=images&amp;cd=&amp;cad=rja&amp;docid=V2hCU2l_gFv9HM&amp;tbnid=z6yy0j_cGe1aTM:&amp;ved=0CAUQjRw&amp;url=http://articulo.mercadolibre.com.ve/MLV-410765976-tubo-de-perfil-plano-para-alimentacion-por-gastrostomia-_JM&amp;ei=F7Z_UpC1H6-Z0QXZs4G4Aw&amp;bvm=bv.56146854,d.d2k&amp;psig=AFQjCNE7kzHJM3eh2Ld4ZTGTJbtEHcZOtw&amp;ust=1384187441980072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PLAN DE TRABAJO DEL EQUIPO MÉDICO DEL  COLEGIO PÚBLICO DE EDUCACIÓN ESPECIAL </a:t>
            </a:r>
            <a:br>
              <a:rPr lang="es-ES" sz="2800" b="1" dirty="0" smtClean="0">
                <a:solidFill>
                  <a:schemeClr val="tx1"/>
                </a:solidFill>
              </a:rPr>
            </a:br>
            <a:r>
              <a:rPr lang="es-ES" sz="2800" b="1" dirty="0" smtClean="0">
                <a:solidFill>
                  <a:schemeClr val="tx1"/>
                </a:solidFill>
              </a:rPr>
              <a:t>“JEAN PIAGET”</a:t>
            </a:r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E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E:\Fotos primeros auxilios\colegio reduci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988841"/>
            <a:ext cx="7862683" cy="4392488"/>
          </a:xfrm>
          <a:prstGeom prst="rect">
            <a:avLst/>
          </a:prstGeom>
          <a:noFill/>
        </p:spPr>
      </p:pic>
      <p:pic>
        <p:nvPicPr>
          <p:cNvPr id="6" name="diego torres - color esperanz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 smtClean="0"/>
              <a:t>AUXILIAR DE CLÍNICA: </a:t>
            </a:r>
            <a:br>
              <a:rPr lang="es-ES" sz="4000" dirty="0" smtClean="0"/>
            </a:br>
            <a:r>
              <a:rPr lang="es-ES" sz="3600" dirty="0" smtClean="0"/>
              <a:t>Encarnación García Fernández</a:t>
            </a:r>
            <a:endParaRPr lang="es-ES" sz="3600" dirty="0"/>
          </a:p>
        </p:txBody>
      </p:sp>
      <p:sp>
        <p:nvSpPr>
          <p:cNvPr id="3076" name="AutoShape 4" descr="https://mail-attachment.googleusercontent.com/attachment/u/0/?saduie=AG9B_P8D0u7YLSeqVe_auOi09KnC&amp;attid=0.1&amp;disp=emb&amp;view=att&amp;th=14246ecdc563273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8" name="AutoShape 6" descr="https://mail-attachment.googleusercontent.com/attachment/u/0/?saduie=AG9B_P8D0u7YLSeqVe_auOi09KnC&amp;attid=0.1&amp;disp=emb&amp;view=att&amp;th=14246ecdc563273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9" name="Picture 7" descr="C:\Users\Usuario\Desktop\FOTOS SONDAS\1384169360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2296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PROGRAMAS Y ACTIVIDADES: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ACOGIDA.</a:t>
            </a:r>
          </a:p>
          <a:p>
            <a:r>
              <a:rPr lang="es-ES" dirty="0" smtClean="0"/>
              <a:t>ATENCIÓN DE LOS PROBLEMAS DE SALUD.</a:t>
            </a:r>
          </a:p>
          <a:p>
            <a:r>
              <a:rPr lang="es-ES" dirty="0" smtClean="0"/>
              <a:t>APOYO Y SEGUIMIENTO FARMACOLÓGICO.</a:t>
            </a:r>
          </a:p>
          <a:p>
            <a:r>
              <a:rPr lang="es-ES" dirty="0" smtClean="0"/>
              <a:t>PROMOCIÓN DE HÁBITOS SALUDABLES.</a:t>
            </a:r>
          </a:p>
          <a:p>
            <a:r>
              <a:rPr lang="es-ES" dirty="0" smtClean="0"/>
              <a:t>HIGIENE BUCO-DENTAL.</a:t>
            </a:r>
          </a:p>
          <a:p>
            <a:r>
              <a:rPr lang="es-ES" dirty="0" smtClean="0"/>
              <a:t>NUTRICIÓN. </a:t>
            </a:r>
          </a:p>
          <a:p>
            <a:r>
              <a:rPr lang="es-ES" dirty="0" smtClean="0"/>
              <a:t>ESTIMULACIÓN NEUROSENSORIAL.</a:t>
            </a:r>
          </a:p>
          <a:p>
            <a:r>
              <a:rPr lang="es-ES" dirty="0" smtClean="0"/>
              <a:t>ASESORAMIENTO PROGRAMA DE PISCINA.</a:t>
            </a:r>
          </a:p>
          <a:p>
            <a:r>
              <a:rPr lang="es-ES" dirty="0" smtClean="0"/>
              <a:t>AULA DE SONDAS.</a:t>
            </a:r>
            <a:endParaRPr lang="es-ES" dirty="0"/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PROGRAMA DE ACOGIDA:</a:t>
            </a:r>
            <a:endParaRPr lang="es-ES" sz="36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Entrevista a la familia.</a:t>
            </a:r>
          </a:p>
          <a:p>
            <a:r>
              <a:rPr lang="es-ES" dirty="0" smtClean="0"/>
              <a:t>Evaluación médica inicial.</a:t>
            </a:r>
          </a:p>
          <a:p>
            <a:r>
              <a:rPr lang="es-ES" dirty="0" smtClean="0"/>
              <a:t>Determinación de las necesidades especiales de atención sanitaria en el colegio.</a:t>
            </a:r>
          </a:p>
          <a:p>
            <a:r>
              <a:rPr lang="es-ES" dirty="0" smtClean="0"/>
              <a:t>Informe y orientaciones a tener en cuenta en el diseño de la intervención educativa.</a:t>
            </a:r>
          </a:p>
          <a:p>
            <a:r>
              <a:rPr lang="es-ES" dirty="0" smtClean="0"/>
              <a:t>Familiarización del alumnado de nuevo ingreso con el personal sanitario y sus exploraciones básicas. Intervención.</a:t>
            </a:r>
            <a:endParaRPr lang="es-ES" dirty="0"/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PROGRAMA DE ATENCIÓN DE LOS </a:t>
            </a:r>
            <a:br>
              <a:rPr lang="es-ES" sz="2800" b="1" dirty="0" smtClean="0"/>
            </a:br>
            <a:r>
              <a:rPr lang="es-ES" sz="2800" b="1" dirty="0" smtClean="0"/>
              <a:t>PROBLEMAS DE SALUD: Objetivos.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653760"/>
          </a:xfrm>
        </p:spPr>
        <p:txBody>
          <a:bodyPr/>
          <a:lstStyle/>
          <a:p>
            <a:pPr lvl="0"/>
            <a:endParaRPr lang="es-ES" dirty="0" smtClean="0"/>
          </a:p>
          <a:p>
            <a:pPr lvl="0"/>
            <a:r>
              <a:rPr lang="es-ES" dirty="0" smtClean="0"/>
              <a:t>Proporcionar a los alumnos/as la atención y cuidados médicos que precisan, durante el horario escolar. </a:t>
            </a:r>
          </a:p>
          <a:p>
            <a:r>
              <a:rPr lang="es-ES" dirty="0" smtClean="0"/>
              <a:t>Mejorar dicho estado de salud.</a:t>
            </a:r>
          </a:p>
          <a:p>
            <a:r>
              <a:rPr lang="es-ES" dirty="0" smtClean="0"/>
              <a:t>Diseñar estrategias de intervención  para mejorar el proceso enseñanza aprendizaje pese a las dificultades orgánicas que presentan.</a:t>
            </a:r>
          </a:p>
          <a:p>
            <a:endParaRPr lang="es-ES" dirty="0" smtClean="0"/>
          </a:p>
          <a:p>
            <a:pPr lvl="0"/>
            <a:endParaRPr lang="es-ES" dirty="0" smtClean="0"/>
          </a:p>
        </p:txBody>
      </p:sp>
      <p:pic>
        <p:nvPicPr>
          <p:cNvPr id="4" name="3 Marcador de contenido" descr="C:\Users\Usuario\Desktop\FOTOS\Fotos primeros auxilios\DSC02228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28184" y="620688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704088"/>
            <a:ext cx="7859216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PROGRAMA DE ATENCIÓN DE LOS PROBLEMAS DE SALUD: Actividades.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u="sng" dirty="0" smtClean="0"/>
              <a:t>Recogida de información </a:t>
            </a:r>
            <a:r>
              <a:rPr lang="es-ES" i="1" dirty="0" smtClean="0"/>
              <a:t> referente a novedades en el estado de salud  desde los monitores/as de autobús, las respectivas libretas de comunicación, visitas a las clases, profesorado, educadoras, llamadas de la familia...</a:t>
            </a:r>
            <a:endParaRPr lang="es-ES" dirty="0" smtClean="0"/>
          </a:p>
          <a:p>
            <a:r>
              <a:rPr lang="es-ES" dirty="0" smtClean="0"/>
              <a:t> </a:t>
            </a:r>
            <a:r>
              <a:rPr lang="es-ES" i="1" u="sng" dirty="0" smtClean="0"/>
              <a:t>Visita a los ciclos</a:t>
            </a:r>
            <a:r>
              <a:rPr lang="es-ES" i="1" dirty="0" smtClean="0"/>
              <a:t> .</a:t>
            </a:r>
          </a:p>
          <a:p>
            <a:pPr lvl="0"/>
            <a:r>
              <a:rPr lang="es-ES" i="1" u="sng" dirty="0" smtClean="0"/>
              <a:t>Exploración y  diagnóstico</a:t>
            </a:r>
            <a:r>
              <a:rPr lang="es-ES" i="1" dirty="0" smtClean="0"/>
              <a:t> de los alumnos/as que acuden con algún problema </a:t>
            </a:r>
            <a:r>
              <a:rPr lang="es-ES" i="1" u="sng" dirty="0" smtClean="0"/>
              <a:t>y tratamiento</a:t>
            </a:r>
            <a:r>
              <a:rPr lang="es-ES" i="1" dirty="0" smtClean="0"/>
              <a:t> si procede.</a:t>
            </a:r>
          </a:p>
          <a:p>
            <a:r>
              <a:rPr lang="es-ES" i="1" u="sng" dirty="0" smtClean="0"/>
              <a:t>Atención de urgencias</a:t>
            </a:r>
            <a:r>
              <a:rPr lang="es-ES" i="1" dirty="0" smtClean="0"/>
              <a:t>.</a:t>
            </a:r>
          </a:p>
          <a:p>
            <a:r>
              <a:rPr lang="es-ES" i="1" dirty="0" smtClean="0"/>
              <a:t>Practicar curas.</a:t>
            </a:r>
            <a:endParaRPr lang="es-ES" dirty="0" smtClean="0"/>
          </a:p>
          <a:p>
            <a:pPr lvl="0"/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Para su aplicación se cuenta con los siguientes recursos materiales, entre otros:</a:t>
            </a:r>
            <a:endParaRPr lang="es-ES" sz="3600" b="1" dirty="0"/>
          </a:p>
        </p:txBody>
      </p:sp>
      <p:pic>
        <p:nvPicPr>
          <p:cNvPr id="4" name="3 Marcador de contenido" descr="C:\Users\Usuario\Desktop\Fotos inventario y edificio\DSCF047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43636" y="2071678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Marcador de contenido" descr="C:\Users\Usuario\Desktop\Fotos inventario y edificio\DSCF049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2060848"/>
            <a:ext cx="23762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 Marcador de contenido" descr="C:\Users\Usuario\Desktop\Fotos inventario y edificio\DSCF049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071678"/>
            <a:ext cx="2592288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3 Marcador de contenido" descr="C:\Users\Usuario\Desktop\Fotos inventario y edificio\DSCF0488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55576" y="4365104"/>
            <a:ext cx="2592288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3 Marcador de contenido" descr="C:\Users\Usuario\Desktop\Fotos inventario y edificio\DSCF0306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71868" y="4357694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3 Marcador de contenido" descr="C:\Users\Usuario\Desktop\Fotos inventario y edificio\DSCF0469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072198" y="4357694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CAMILLA , FOCO Y  BANQUETA METÁLICA.</a:t>
            </a:r>
            <a:endParaRPr lang="es-ES" sz="3600" dirty="0"/>
          </a:p>
        </p:txBody>
      </p:sp>
      <p:pic>
        <p:nvPicPr>
          <p:cNvPr id="4" name="3 Marcador de contenido" descr="C:\Users\Usuario\Desktop\FOTOS\Fotos primeros auxilios\DSC0222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556792"/>
            <a:ext cx="712879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 smtClean="0"/>
              <a:t>FONENDOSCOPIO</a:t>
            </a:r>
            <a:r>
              <a:rPr lang="es-ES" sz="3200" dirty="0"/>
              <a:t>: Para la </a:t>
            </a:r>
            <a:r>
              <a:rPr lang="es-ES" sz="3200" dirty="0" smtClean="0"/>
              <a:t>auscultación.</a:t>
            </a:r>
            <a:endParaRPr lang="es-ES" sz="3200" dirty="0"/>
          </a:p>
        </p:txBody>
      </p:sp>
      <p:pic>
        <p:nvPicPr>
          <p:cNvPr id="4" name="3 Marcador de contenido" descr="C:\Users\Usuario\Desktop\Fotos inventario y edificio\DSCF049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2060848"/>
            <a:ext cx="65527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704088"/>
            <a:ext cx="4752528" cy="1143000"/>
          </a:xfrm>
        </p:spPr>
        <p:txBody>
          <a:bodyPr>
            <a:normAutofit/>
          </a:bodyPr>
          <a:lstStyle/>
          <a:p>
            <a:r>
              <a:rPr lang="es-ES" sz="3600" dirty="0"/>
              <a:t>TENSIOMETRO MANUAL</a:t>
            </a:r>
          </a:p>
        </p:txBody>
      </p:sp>
      <p:pic>
        <p:nvPicPr>
          <p:cNvPr id="4" name="3 Marcador de contenido" descr="C:\Users\Usuario\Desktop\Fotos inventario y edificio\DSCF049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2060849"/>
            <a:ext cx="69127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704088"/>
            <a:ext cx="4392488" cy="1143000"/>
          </a:xfrm>
        </p:spPr>
        <p:txBody>
          <a:bodyPr>
            <a:normAutofit/>
          </a:bodyPr>
          <a:lstStyle/>
          <a:p>
            <a:r>
              <a:rPr lang="es-ES" sz="3600" dirty="0"/>
              <a:t>TENSIOMETRO DIGITAL</a:t>
            </a:r>
          </a:p>
        </p:txBody>
      </p:sp>
      <p:pic>
        <p:nvPicPr>
          <p:cNvPr id="4" name="3 Marcador de contenido" descr="C:\Users\Usuario\Desktop\Fotos inventario y edificio\DSCF049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69127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NUESTRO PLAN DE TRABAJO VIENE DETERMINADO POR LAS NECESIDADES ESPECIALES DE NUESTRO ALUMNADO. 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4 Marcador de contenido" descr="C:\Users\usuario\Desktop\HISTORIA EDUCATIVA DE MANUEL\R.nacido.bmp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2187" y="2167731"/>
            <a:ext cx="4619625" cy="3924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slow" advTm="8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1000108"/>
            <a:ext cx="758665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PULSIOXIMETRO </a:t>
            </a:r>
            <a:r>
              <a:rPr lang="es-ES" sz="2800" dirty="0"/>
              <a:t>INFANTIL Y DE ADULTO:  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Para determinar </a:t>
            </a:r>
            <a:r>
              <a:rPr lang="es-ES" sz="2800" dirty="0"/>
              <a:t>la frecuencia cardíaca y los niveles de </a:t>
            </a:r>
            <a:r>
              <a:rPr lang="es-ES" sz="2800" dirty="0" smtClean="0"/>
              <a:t>oxígeno en </a:t>
            </a:r>
            <a:r>
              <a:rPr lang="es-ES" sz="2800" dirty="0"/>
              <a:t>sangre.</a:t>
            </a:r>
          </a:p>
        </p:txBody>
      </p:sp>
      <p:pic>
        <p:nvPicPr>
          <p:cNvPr id="4" name="3 Marcador de contenido" descr="C:\Users\Usuario\Desktop\Fotos inventario y edificio\DSCF048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2204864"/>
            <a:ext cx="6984775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TERMÓMETRO DIGITAL Y </a:t>
            </a:r>
            <a:r>
              <a:rPr lang="es-ES" sz="3600" dirty="0" smtClean="0"/>
              <a:t>LINTERNA.</a:t>
            </a:r>
            <a:endParaRPr lang="es-ES" sz="3600" dirty="0"/>
          </a:p>
        </p:txBody>
      </p:sp>
      <p:pic>
        <p:nvPicPr>
          <p:cNvPr id="4" name="3 Marcador de contenido" descr="C:\Users\Usuario\Desktop\Fotos inventario y edificio\DSCF049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2204864"/>
            <a:ext cx="60486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PODOSCOPIO: </a:t>
            </a:r>
            <a:r>
              <a:rPr lang="es-ES" sz="2800" dirty="0"/>
              <a:t>Para exploración de los pies y el apoyo.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060848"/>
            <a:ext cx="7272808" cy="4176464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8194" name="Picture 2" descr="E:\Fotos primeros auxilios\DSC02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33464"/>
            <a:ext cx="7272808" cy="42372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 descr="E:\Fotos primeros auxilios\DSC02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Proceso"/>
          <p:cNvSpPr/>
          <p:nvPr/>
        </p:nvSpPr>
        <p:spPr>
          <a:xfrm>
            <a:off x="2699792" y="5085184"/>
            <a:ext cx="1080120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Proceso"/>
          <p:cNvSpPr/>
          <p:nvPr/>
        </p:nvSpPr>
        <p:spPr>
          <a:xfrm>
            <a:off x="5508104" y="5157192"/>
            <a:ext cx="1296144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NEGATOSCOPIO: Para visualizar radiografías</a:t>
            </a:r>
          </a:p>
        </p:txBody>
      </p:sp>
      <p:pic>
        <p:nvPicPr>
          <p:cNvPr id="4" name="3 Marcador de contenido" descr="C:\Users\Usuario\Desktop\Fotos inventario y edificio\DSCF047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2132856"/>
            <a:ext cx="74168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NEBULIZADOR: Para poner </a:t>
            </a:r>
            <a:r>
              <a:rPr lang="es-ES" sz="3600" dirty="0" smtClean="0"/>
              <a:t>aerosoles.</a:t>
            </a:r>
            <a:endParaRPr lang="es-ES" sz="3600" dirty="0"/>
          </a:p>
        </p:txBody>
      </p:sp>
      <p:pic>
        <p:nvPicPr>
          <p:cNvPr id="4" name="3 Marcador de contenido" descr="C:\Users\Usuario\Desktop\Fotos inventario y edificio\DSCF033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2204864"/>
            <a:ext cx="6624735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3808" y="704088"/>
            <a:ext cx="3888432" cy="1143000"/>
          </a:xfrm>
        </p:spPr>
        <p:txBody>
          <a:bodyPr>
            <a:normAutofit fontScale="90000"/>
          </a:bodyPr>
          <a:lstStyle/>
          <a:p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>GENERADOR </a:t>
            </a:r>
            <a:r>
              <a:rPr lang="es-ES" sz="3100" dirty="0"/>
              <a:t>DE </a:t>
            </a:r>
            <a:r>
              <a:rPr lang="es-ES" sz="3100" dirty="0" smtClean="0"/>
              <a:t>OXÍGENO.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3 Marcador de contenido" descr="C:\Users\Usuario\Desktop\Fotos inventario y edificio\DSCF033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1484784"/>
            <a:ext cx="56886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smtClean="0"/>
              <a:t>ASPIRADOR </a:t>
            </a:r>
            <a:r>
              <a:rPr lang="es-ES" sz="3600" dirty="0"/>
              <a:t>DE SECRECIONES.</a:t>
            </a:r>
          </a:p>
        </p:txBody>
      </p:sp>
      <p:pic>
        <p:nvPicPr>
          <p:cNvPr id="4" name="3 Marcador de contenido" descr="C:\Users\Usuario\Desktop\Fotos inventario y edificio\DSCF030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5" y="2204864"/>
            <a:ext cx="61206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ESTERILIZADOR</a:t>
            </a:r>
            <a:r>
              <a:rPr lang="es-ES" sz="3200" dirty="0"/>
              <a:t>: Para la desinfección del material de</a:t>
            </a:r>
            <a:br>
              <a:rPr lang="es-ES" sz="3200" dirty="0"/>
            </a:br>
            <a:r>
              <a:rPr lang="es-ES" sz="3200" dirty="0"/>
              <a:t>                                              curas.</a:t>
            </a:r>
            <a:br>
              <a:rPr lang="es-ES" sz="3200" dirty="0"/>
            </a:br>
            <a:endParaRPr lang="es-ES" sz="3200" dirty="0"/>
          </a:p>
        </p:txBody>
      </p:sp>
      <p:pic>
        <p:nvPicPr>
          <p:cNvPr id="4" name="3 Marcador de contenido" descr="C:\Users\Usuario\Desktop\Fotos inventario y edificio\DSCF03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9208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200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sz="3100" dirty="0" smtClean="0"/>
              <a:t> MATERIAL MÉDICO QUIRÚRGICO BÁSICO: Pinzas, </a:t>
            </a:r>
            <a:br>
              <a:rPr lang="es-ES" sz="3100" dirty="0" smtClean="0"/>
            </a:br>
            <a:r>
              <a:rPr lang="es-ES" sz="3100" dirty="0" smtClean="0"/>
              <a:t>   tijeras, bisturí,…</a:t>
            </a:r>
            <a:endParaRPr lang="es-ES" sz="3100" dirty="0"/>
          </a:p>
        </p:txBody>
      </p:sp>
      <p:pic>
        <p:nvPicPr>
          <p:cNvPr id="4" name="3 Marcador de contenido" descr="C:\Users\Usuario\Desktop\Fotos inventario y edificio\DSCF046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988840"/>
            <a:ext cx="6264695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700" b="1" dirty="0" smtClean="0"/>
              <a:t>LOS PROBLEMAS DE SALUD INTERFIEREN EL PROCESO DE ENSEÑANZA APRENDIZAJE Y DIFICULTAN EL DESARROLLO.</a:t>
            </a:r>
            <a:endParaRPr lang="es-ES" sz="2700" b="1" dirty="0"/>
          </a:p>
        </p:txBody>
      </p:sp>
      <p:pic>
        <p:nvPicPr>
          <p:cNvPr id="6" name="5 Marcador de contenido" descr="https://encrypted-tbn2.gstatic.com/images?q=tbn:ANd9GcQL16264bde68XABzuyDmbd-akfCtcMCjbH81BEuxx-NPtCtcy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32856"/>
            <a:ext cx="68407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/>
              <a:t>DESFIBRILADOR: Para paradas cardiacas.</a:t>
            </a:r>
            <a:br>
              <a:rPr lang="es-ES" sz="3200" dirty="0"/>
            </a:br>
            <a:endParaRPr lang="es-ES" sz="3200" dirty="0"/>
          </a:p>
        </p:txBody>
      </p:sp>
      <p:pic>
        <p:nvPicPr>
          <p:cNvPr id="4" name="3 Marcador de contenido" descr="C:\Users\Usuario\Desktop\Fotos inventario y edificio\DSCF03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76863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AMBÚ: Infantil y de </a:t>
            </a:r>
            <a:r>
              <a:rPr lang="es-ES" sz="3600" dirty="0" smtClean="0"/>
              <a:t>adultos.</a:t>
            </a:r>
            <a:endParaRPr lang="es-ES" sz="3600" dirty="0"/>
          </a:p>
        </p:txBody>
      </p:sp>
      <p:pic>
        <p:nvPicPr>
          <p:cNvPr id="4" name="3 Marcador de contenido" descr="C:\Users\Usuario\Desktop\Fotos inventario y edificio\DSCF045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2204864"/>
            <a:ext cx="6048671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PROGRAMA DE SEGUIMIENTO Y </a:t>
            </a:r>
            <a:br>
              <a:rPr lang="es-ES" sz="3200" b="1" dirty="0" smtClean="0"/>
            </a:br>
            <a:r>
              <a:rPr lang="es-ES" sz="3200" b="1" dirty="0" smtClean="0"/>
              <a:t>APOYO FARMACOLÓGICO.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Constatar la pauta mediante un informe o P10 del especialista.</a:t>
            </a:r>
          </a:p>
          <a:p>
            <a:r>
              <a:rPr lang="es-ES" dirty="0" smtClean="0"/>
              <a:t>Ajustar  los horarios.</a:t>
            </a:r>
          </a:p>
          <a:p>
            <a:r>
              <a:rPr lang="es-ES" dirty="0" smtClean="0"/>
              <a:t>Estudiar la curva del fármaco.</a:t>
            </a:r>
          </a:p>
          <a:p>
            <a:pPr lvl="0"/>
            <a:r>
              <a:rPr lang="es-ES_tradnl" dirty="0" smtClean="0"/>
              <a:t>Valorar la efectividad del tratamiento.</a:t>
            </a:r>
          </a:p>
          <a:p>
            <a:pPr lvl="0"/>
            <a:r>
              <a:rPr lang="es-ES" dirty="0" smtClean="0"/>
              <a:t>Garantizar el envío, la recogida y almacenamiento de fármacos bajo normas de máxima seguridad.</a:t>
            </a:r>
          </a:p>
          <a:p>
            <a:r>
              <a:rPr lang="es-ES_tradnl" dirty="0" smtClean="0"/>
              <a:t>Cumplir la pauta.</a:t>
            </a:r>
            <a:endParaRPr lang="es-ES" dirty="0" smtClean="0"/>
          </a:p>
          <a:p>
            <a:pPr lvl="0"/>
            <a:endParaRPr lang="es-ES" dirty="0" smtClean="0"/>
          </a:p>
          <a:p>
            <a:endParaRPr lang="es-ES" dirty="0"/>
          </a:p>
        </p:txBody>
      </p:sp>
      <p:pic>
        <p:nvPicPr>
          <p:cNvPr id="4" name="3 Marcador de contenido" descr="E:\Fotos primeros auxilios\DSC0221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6672"/>
            <a:ext cx="2088232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V</a:t>
            </a:r>
            <a:r>
              <a:rPr lang="es-ES" sz="3200" dirty="0" smtClean="0"/>
              <a:t>itrinas  </a:t>
            </a:r>
            <a:r>
              <a:rPr lang="es-ES" sz="3200" dirty="0" smtClean="0"/>
              <a:t>para almacenamiento de medicación y material de curas.</a:t>
            </a:r>
            <a:endParaRPr lang="es-ES" sz="3200" dirty="0"/>
          </a:p>
        </p:txBody>
      </p:sp>
      <p:pic>
        <p:nvPicPr>
          <p:cNvPr id="4" name="3 Marcador de contenido" descr="C:\Users\Usuario\Desktop\Fotos inventario y edificio\DSCF048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272808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/>
              <a:t>Mueble  para almacenar material y medicamentos.</a:t>
            </a:r>
          </a:p>
        </p:txBody>
      </p:sp>
      <p:pic>
        <p:nvPicPr>
          <p:cNvPr id="4" name="3 Marcador de contenido" descr="C:\Users\Usuario\Desktop\Fotos inventario y edificio\DSCF04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770485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11430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PROGRAMA DE NUTRICIÓN: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Participación en el diseño de un menú equilibrado.</a:t>
            </a:r>
          </a:p>
          <a:p>
            <a:r>
              <a:rPr lang="es-ES" dirty="0" smtClean="0"/>
              <a:t>Indicación de dietas especiales.</a:t>
            </a:r>
          </a:p>
          <a:p>
            <a:r>
              <a:rPr lang="es-ES" dirty="0" smtClean="0"/>
              <a:t>Controles de cantidad.</a:t>
            </a:r>
          </a:p>
          <a:p>
            <a:r>
              <a:rPr lang="es-ES" dirty="0" smtClean="0"/>
              <a:t>Intolerancias y alergias alimenticias.</a:t>
            </a:r>
          </a:p>
          <a:p>
            <a:r>
              <a:rPr lang="es-ES" dirty="0" smtClean="0"/>
              <a:t>Purés para sondas.</a:t>
            </a:r>
          </a:p>
          <a:p>
            <a:r>
              <a:rPr lang="es-ES" dirty="0" smtClean="0"/>
              <a:t>Etc.</a:t>
            </a:r>
            <a:endParaRPr lang="es-ES" dirty="0"/>
          </a:p>
        </p:txBody>
      </p:sp>
      <p:pic>
        <p:nvPicPr>
          <p:cNvPr id="4" name="3 Imagen" descr="C:\Documents and Settings\Manuel\Escritorio\mamá\F.dientes\coci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933056"/>
            <a:ext cx="45722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Documents and Settings\Manuel\Mis documentos\Mis imágenes\Fotikos\frut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25144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PROGRAMA ESPECIAL DE ALIMENTACIÓN POR SONDA: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89120"/>
          </a:xfrm>
        </p:spPr>
        <p:txBody>
          <a:bodyPr/>
          <a:lstStyle/>
          <a:p>
            <a:r>
              <a:rPr lang="es-ES" dirty="0" smtClean="0"/>
              <a:t>Aula de sondas.</a:t>
            </a:r>
          </a:p>
          <a:p>
            <a:pPr>
              <a:buNone/>
            </a:pPr>
            <a:r>
              <a:rPr lang="es-ES" dirty="0" smtClean="0"/>
              <a:t> </a:t>
            </a:r>
          </a:p>
          <a:p>
            <a:r>
              <a:rPr lang="es-ES" dirty="0" smtClean="0"/>
              <a:t>Desayunos, hidratación y </a:t>
            </a:r>
          </a:p>
          <a:p>
            <a:pPr>
              <a:buNone/>
            </a:pPr>
            <a:r>
              <a:rPr lang="es-ES" dirty="0" smtClean="0"/>
              <a:t>    almuerzo por sonda gástrica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Cuidados de la piel que </a:t>
            </a:r>
          </a:p>
          <a:p>
            <a:pPr>
              <a:buNone/>
            </a:pPr>
            <a:r>
              <a:rPr lang="es-ES" dirty="0" smtClean="0"/>
              <a:t>    rodea a la válvula.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Limpieza del material.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050" name="Picture 2" descr="C:\Users\Usuario\Desktop\FOTOS SONDAS\IMG_20131111_12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22360"/>
            <a:ext cx="3478138" cy="54213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Trabajo paralelo de la masticación y la deglución.</a:t>
            </a:r>
          </a:p>
          <a:p>
            <a:r>
              <a:rPr lang="es-ES" dirty="0" smtClean="0"/>
              <a:t>Control del estado de nutrición.</a:t>
            </a:r>
          </a:p>
          <a:p>
            <a:r>
              <a:rPr lang="es-ES" dirty="0" smtClean="0"/>
              <a:t>Cambio de sistemas.</a:t>
            </a:r>
            <a:endParaRPr lang="es-ES" dirty="0"/>
          </a:p>
        </p:txBody>
      </p:sp>
      <p:pic>
        <p:nvPicPr>
          <p:cNvPr id="4" name="Picture 2" descr="http://mlv-s2-p.mlstatic.com/tubo-de-perfil-plano-para-alimentacion-por-gastrostomia-2486-MLV4600251248_072013-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000108"/>
            <a:ext cx="3143272" cy="28575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704088"/>
            <a:ext cx="7787208" cy="1143000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PESO-TALLÍMETRO: </a:t>
            </a:r>
            <a:r>
              <a:rPr lang="es-ES" sz="2800" b="1" dirty="0" smtClean="0"/>
              <a:t>Controles </a:t>
            </a:r>
            <a:r>
              <a:rPr lang="es-ES" sz="2800" b="1" dirty="0" err="1" smtClean="0"/>
              <a:t>somatométricos</a:t>
            </a:r>
            <a:r>
              <a:rPr lang="es-ES" sz="2800" b="1" dirty="0" smtClean="0"/>
              <a:t>.</a:t>
            </a:r>
            <a:endParaRPr lang="es-ES" sz="2800" b="1" dirty="0"/>
          </a:p>
        </p:txBody>
      </p:sp>
      <p:pic>
        <p:nvPicPr>
          <p:cNvPr id="5122" name="Picture 2" descr="E:\Fotos primeros auxilios\DSC02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PROGRAMA DE HIGIENE BUCODENTAL: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2400" dirty="0" smtClean="0"/>
          </a:p>
          <a:p>
            <a:r>
              <a:rPr lang="es-ES" sz="2400" dirty="0" smtClean="0"/>
              <a:t>Dirigido a todo el alumnado y de una manera muy especial a aquellos que por las dificultades que les acompañan en cuanto a motricidad, déficit intelectual con escasa  autonomía, masticación con alimentación a base de puré, problemas de conducta, etc., precisan ayuda y medidas especiales. </a:t>
            </a:r>
          </a:p>
          <a:p>
            <a:r>
              <a:rPr lang="es-ES" sz="2400" dirty="0" smtClean="0"/>
              <a:t>Conseguir una buena higiene.</a:t>
            </a:r>
          </a:p>
          <a:p>
            <a:r>
              <a:rPr lang="es-ES" sz="2400" dirty="0" smtClean="0"/>
              <a:t>Fomentar el hábito del cepillado después de las comidas.</a:t>
            </a:r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dirty="0"/>
          </a:p>
        </p:txBody>
      </p:sp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2700" b="1" dirty="0" smtClean="0"/>
              <a:t>PROPORCIONAMOS  ATENCIÓN MÉDICO-SANITARIA ENCAMINADA AMINORAR BARRERAS  ORGÁNICAS :</a:t>
            </a:r>
            <a:endParaRPr lang="es-ES" sz="2700" dirty="0"/>
          </a:p>
        </p:txBody>
      </p:sp>
      <p:pic>
        <p:nvPicPr>
          <p:cNvPr id="11266" name="Picture 2" descr="E:\Fotos primeros auxilios\DSC02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96752"/>
            <a:ext cx="2232247" cy="1386153"/>
          </a:xfrm>
          <a:prstGeom prst="rect">
            <a:avLst/>
          </a:prstGeom>
          <a:noFill/>
        </p:spPr>
      </p:pic>
      <p:pic>
        <p:nvPicPr>
          <p:cNvPr id="11269" name="Picture 5" descr="E:\Fotos primeros auxilios\DSC02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24744"/>
            <a:ext cx="2376264" cy="1467544"/>
          </a:xfrm>
          <a:prstGeom prst="rect">
            <a:avLst/>
          </a:prstGeom>
          <a:noFill/>
        </p:spPr>
      </p:pic>
      <p:pic>
        <p:nvPicPr>
          <p:cNvPr id="8" name="7 Imagen" descr="C:\Documents and Settings\Manuel\Escritorio\mamá\ainho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052736"/>
            <a:ext cx="23949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mlv-s2-p.mlstatic.com/tubo-de-perfil-plano-para-alimentacion-por-gastrostomia-2486-MLV4600251248_072013-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786322"/>
            <a:ext cx="2304256" cy="1656184"/>
          </a:xfrm>
          <a:prstGeom prst="rect">
            <a:avLst/>
          </a:prstGeom>
          <a:noFill/>
        </p:spPr>
      </p:pic>
      <p:pic>
        <p:nvPicPr>
          <p:cNvPr id="29700" name="Picture 4" descr="http://4.bp.blogspot.com/-Vj-bK5nOBnI/Tx8-MsCqcQI/AAAAAAAAD0Y/w2bybmnZUzI/s320/ey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797152"/>
            <a:ext cx="2736304" cy="1656184"/>
          </a:xfrm>
          <a:prstGeom prst="rect">
            <a:avLst/>
          </a:prstGeom>
          <a:noFill/>
        </p:spPr>
      </p:pic>
      <p:pic>
        <p:nvPicPr>
          <p:cNvPr id="29702" name="Picture 6" descr="https://encrypted-tbn0.gstatic.com/images?q=tbn:ANd9GcQ2iE2sMvZUPpZcIl87ekqMEUmLQIGn5FQgIhCMhOSySwbW-k3jg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4786322"/>
            <a:ext cx="2466975" cy="165618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3" name="12 Imagen" descr="E:\Fotos primeros auxilios\DSC0219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2857496"/>
            <a:ext cx="2304256" cy="1584175"/>
          </a:xfrm>
          <a:prstGeom prst="rect">
            <a:avLst/>
          </a:prstGeom>
          <a:noFill/>
        </p:spPr>
      </p:pic>
      <p:pic>
        <p:nvPicPr>
          <p:cNvPr id="14" name="13 Imagen" descr="E:\Fotos primeros auxilios\DSC0221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8992" y="2857496"/>
            <a:ext cx="2520280" cy="1656184"/>
          </a:xfrm>
          <a:prstGeom prst="rect">
            <a:avLst/>
          </a:prstGeom>
          <a:noFill/>
        </p:spPr>
      </p:pic>
      <p:pic>
        <p:nvPicPr>
          <p:cNvPr id="15" name="14 Imagen" descr="C:\Documents and Settings\admin\Escritorio\FOTOS  DIENTES\Cristina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10" y="2857496"/>
            <a:ext cx="2448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PROGRAMA DE HIGIENE BUCODENTAL: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Formar en técnicas de cepillado correctas.</a:t>
            </a:r>
          </a:p>
          <a:p>
            <a:r>
              <a:rPr lang="es-ES" sz="2400" dirty="0" smtClean="0"/>
              <a:t>Inhibir reflejos no deseados  y aquellas conductas que puedan dañar los dientes.</a:t>
            </a:r>
          </a:p>
          <a:p>
            <a:r>
              <a:rPr lang="es-ES" sz="2400" dirty="0" smtClean="0"/>
              <a:t>Reducir el consumo de azúcar en comidas y bebidas.</a:t>
            </a:r>
          </a:p>
          <a:p>
            <a:r>
              <a:rPr lang="es-ES" sz="2400" dirty="0" smtClean="0"/>
              <a:t>Procurar controles periódicos. </a:t>
            </a:r>
          </a:p>
          <a:p>
            <a:pPr>
              <a:buNone/>
            </a:pPr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dirty="0"/>
          </a:p>
        </p:txBody>
      </p:sp>
      <p:pic>
        <p:nvPicPr>
          <p:cNvPr id="4" name="3 Marcador de contenido" descr="F:\cepillo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4357694"/>
            <a:ext cx="7933578" cy="207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4000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 PROGRAMA DE ESTIMULACIÓN NEUROSENSORIAL</a:t>
            </a:r>
            <a:endParaRPr lang="es-ES" sz="3200" dirty="0"/>
          </a:p>
        </p:txBody>
      </p:sp>
      <p:pic>
        <p:nvPicPr>
          <p:cNvPr id="4" name="Picture 4" descr="áreas Brodman-later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3418" y="1935163"/>
            <a:ext cx="6197164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ESTIMULACIÓN FOTOS\estimulación basal 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071678"/>
            <a:ext cx="2571768" cy="1928826"/>
          </a:xfrm>
          <a:prstGeom prst="rect">
            <a:avLst/>
          </a:prstGeom>
          <a:noFill/>
        </p:spPr>
      </p:pic>
      <p:pic>
        <p:nvPicPr>
          <p:cNvPr id="1027" name="Picture 3" descr="C:\Users\Usuario\Desktop\ESTIMULACIÓN FOTOS\estimulación basal 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2428892" cy="3151202"/>
          </a:xfrm>
          <a:prstGeom prst="rect">
            <a:avLst/>
          </a:prstGeom>
          <a:noFill/>
        </p:spPr>
      </p:pic>
      <p:pic>
        <p:nvPicPr>
          <p:cNvPr id="1028" name="Picture 4" descr="C:\Users\Usuario\Desktop\ESTIMULACIÓN FOTOS\estimulación basal 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286256"/>
            <a:ext cx="3048021" cy="2286016"/>
          </a:xfrm>
          <a:prstGeom prst="rect">
            <a:avLst/>
          </a:prstGeom>
          <a:noFill/>
        </p:spPr>
      </p:pic>
      <p:pic>
        <p:nvPicPr>
          <p:cNvPr id="1029" name="Picture 5" descr="C:\Users\Usuario\Desktop\ESTIMULACIÓN FOTOS\F.dientes 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000240"/>
            <a:ext cx="2071702" cy="3071834"/>
          </a:xfrm>
          <a:prstGeom prst="rect">
            <a:avLst/>
          </a:prstGeom>
          <a:noFill/>
        </p:spPr>
      </p:pic>
      <p:sp>
        <p:nvSpPr>
          <p:cNvPr id="8" name="7 Proceso"/>
          <p:cNvSpPr/>
          <p:nvPr/>
        </p:nvSpPr>
        <p:spPr>
          <a:xfrm>
            <a:off x="4071934" y="2928934"/>
            <a:ext cx="285752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Proceso"/>
          <p:cNvSpPr/>
          <p:nvPr/>
        </p:nvSpPr>
        <p:spPr>
          <a:xfrm>
            <a:off x="4714876" y="2428868"/>
            <a:ext cx="214314" cy="1428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71472" y="528834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eestyle Script" pitchFamily="66" charset="0"/>
              </a:rPr>
              <a:t>Donde las palabras no llegan.</a:t>
            </a:r>
            <a:endParaRPr lang="es-ES" sz="4800" dirty="0">
              <a:solidFill>
                <a:schemeClr val="accent4">
                  <a:lumMod val="60000"/>
                  <a:lumOff val="40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/>
              <a:t>PROGRAMA DE ESTIMULACIÓN NEUROSENSORIAL</a:t>
            </a:r>
            <a:endParaRPr lang="es-ES" sz="4000" b="1" dirty="0"/>
          </a:p>
        </p:txBody>
      </p:sp>
    </p:spTree>
  </p:cSld>
  <p:clrMapOvr>
    <a:masterClrMapping/>
  </p:clrMapOvr>
  <p:transition advTm="12000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714504"/>
          </a:xfrm>
        </p:spPr>
        <p:txBody>
          <a:bodyPr>
            <a:normAutofit fontScale="90000"/>
          </a:bodyPr>
          <a:lstStyle/>
          <a:p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>Cuando necesitamos comunicarnos con las personas con retraso mental grave y el lenguaje verbal resulta inútil, cualquier otro tipo de lenguaje no verbal nos sirve de gran ayuda.</a:t>
            </a:r>
            <a:endParaRPr lang="es-ES" sz="3100" dirty="0"/>
          </a:p>
        </p:txBody>
      </p:sp>
      <p:pic>
        <p:nvPicPr>
          <p:cNvPr id="61442" name="Picture 2" descr="G:\ESTIMULACIÓN FOTOS\estimulación basal 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28868"/>
            <a:ext cx="5140869" cy="38556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Estimular los sentidos activa al cerebro para el aprendizaje.</a:t>
            </a:r>
            <a:endParaRPr lang="es-ES" sz="3200" dirty="0"/>
          </a:p>
        </p:txBody>
      </p:sp>
      <p:pic>
        <p:nvPicPr>
          <p:cNvPr id="62466" name="Picture 2" descr="G:\ESTIMULACIÓN FOTOS\estimulación basal 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 </a:t>
            </a:r>
            <a:r>
              <a:rPr lang="es-ES" sz="4000" b="1" dirty="0" smtClean="0"/>
              <a:t>Programa de apoyo a la acción tutorial y de formación de padres</a:t>
            </a:r>
            <a:r>
              <a:rPr lang="es-ES" dirty="0" smtClean="0"/>
              <a:t>.</a:t>
            </a:r>
            <a:endParaRPr lang="es-ES" sz="2800" dirty="0"/>
          </a:p>
        </p:txBody>
      </p:sp>
      <p:pic>
        <p:nvPicPr>
          <p:cNvPr id="4" name="3 Marcador de contenido" descr="http://1.bp.blogspot.com/-CK4wkoJDMQo/T99h6GIPJ5I/AAAAAAAAABQ/BgZkBUl6ieQ/s1600/HIDDEN_264_4722_FOTO_Redes_Sociale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7964" y="1935163"/>
            <a:ext cx="614807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27168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Material informático, conexión a internet.</a:t>
            </a:r>
            <a:endParaRPr lang="es-ES" sz="3200" dirty="0"/>
          </a:p>
        </p:txBody>
      </p:sp>
      <p:pic>
        <p:nvPicPr>
          <p:cNvPr id="7169" name="Picture 1" descr="F:\Fotos primeros auxilios\DSC02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1909130"/>
            <a:ext cx="5897629" cy="4217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3100" b="1" dirty="0" smtClean="0">
                <a:solidFill>
                  <a:schemeClr val="accent3">
                    <a:lumMod val="75000"/>
                  </a:schemeClr>
                </a:solidFill>
              </a:rPr>
              <a:t>EL HECHO DE DESARROLLAR NUESTRA LABOR EN UN CENTRO ESCOLAR MARCA LA METODOLOGÍA .</a:t>
            </a:r>
            <a:endParaRPr lang="es-ES" sz="3100" dirty="0"/>
          </a:p>
        </p:txBody>
      </p:sp>
      <p:pic>
        <p:nvPicPr>
          <p:cNvPr id="1026" name="Picture 2" descr="E:\Fotos 2º Ciclo\F.dientes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416824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704088"/>
            <a:ext cx="77872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b="1" dirty="0" smtClean="0"/>
              <a:t>INSERTAMOS  LA  ATENCIÓN EN LA DINÁMICA DEL COLEGIO, PARA TRATAR DE NORMALIZAR LA VIDA DEL ALUMNADO .</a:t>
            </a:r>
            <a:endParaRPr lang="es-ES" sz="3200" b="1" dirty="0"/>
          </a:p>
        </p:txBody>
      </p:sp>
      <p:pic>
        <p:nvPicPr>
          <p:cNvPr id="1027" name="Picture 3" descr="F:\Fotos primeros auxilios\DSC02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 advTm="8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2400" b="1" dirty="0" smtClean="0"/>
              <a:t>COMPARTIMOS UNOS OBJETIVOS COMUNES: FAVORECER EL DESARROLLO, LA AUTONOMÍA , LA INTEGRACIÓN  FAMILIAR Y SOCIO-LABORAL. </a:t>
            </a:r>
            <a:endParaRPr lang="es-ES" sz="2400" b="1" dirty="0"/>
          </a:p>
        </p:txBody>
      </p:sp>
      <p:pic>
        <p:nvPicPr>
          <p:cNvPr id="4" name="3 Marcador de contenido" descr="http://3.bp.blogspot.com/_GMTraYLr6gY/S9sMSTAwp5I/AAAAAAAAADw/hwysVA01X6g/s1600/diversidad+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8362" y="2448719"/>
            <a:ext cx="4867275" cy="33623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/>
              <a:t>EL CENTRO CUENTA CON LOS SIGUIENTES RECURSOS:  </a:t>
            </a:r>
            <a:r>
              <a:rPr lang="es-ES" sz="2800" i="1" dirty="0" smtClean="0"/>
              <a:t>CLÍNICA.</a:t>
            </a:r>
            <a:endParaRPr lang="es-ES" sz="28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35480"/>
            <a:ext cx="7704856" cy="438912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Picture 2" descr="E:\Fotos primeros auxilios\DSC02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704856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41568" cy="1143000"/>
          </a:xfrm>
        </p:spPr>
        <p:txBody>
          <a:bodyPr/>
          <a:lstStyle/>
          <a:p>
            <a:r>
              <a:rPr lang="es-ES" sz="4000" dirty="0" smtClean="0"/>
              <a:t>MÉDICO</a:t>
            </a:r>
            <a:r>
              <a:rPr lang="es-ES" dirty="0" smtClean="0"/>
              <a:t>: </a:t>
            </a:r>
            <a:r>
              <a:rPr lang="es-ES" sz="3600" dirty="0" smtClean="0"/>
              <a:t>Mª Ángeles Illescas Pérez.</a:t>
            </a:r>
            <a:endParaRPr lang="es-ES" sz="3600" dirty="0"/>
          </a:p>
        </p:txBody>
      </p:sp>
      <p:pic>
        <p:nvPicPr>
          <p:cNvPr id="1026" name="Picture 2" descr="C:\Users\Usuario\Desktop\IMPORTANTE\prue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7"/>
            <a:ext cx="7143800" cy="45386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948</TotalTime>
  <Words>632</Words>
  <Application>Microsoft Office PowerPoint</Application>
  <PresentationFormat>Presentación en pantalla (4:3)</PresentationFormat>
  <Paragraphs>118</Paragraphs>
  <Slides>46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Flujo</vt:lpstr>
      <vt:lpstr>PLAN DE TRABAJO DEL EQUIPO MÉDICO DEL  COLEGIO PÚBLICO DE EDUCACIÓN ESPECIAL  “JEAN PIAGET”.</vt:lpstr>
      <vt:lpstr>NUESTRO PLAN DE TRABAJO VIENE DETERMINADO POR LAS NECESIDADES ESPECIALES DE NUESTRO ALUMNADO. </vt:lpstr>
      <vt:lpstr> LOS PROBLEMAS DE SALUD INTERFIEREN EL PROCESO DE ENSEÑANZA APRENDIZAJE Y DIFICULTAN EL DESARROLLO.</vt:lpstr>
      <vt:lpstr>     PROPORCIONAMOS  ATENCIÓN MÉDICO-SANITARIA ENCAMINADA AMINORAR BARRERAS  ORGÁNICAS :</vt:lpstr>
      <vt:lpstr>  EL HECHO DE DESARROLLAR NUESTRA LABOR EN UN CENTRO ESCOLAR MARCA LA METODOLOGÍA .</vt:lpstr>
      <vt:lpstr>   INSERTAMOS  LA  ATENCIÓN EN LA DINÁMICA DEL COLEGIO, PARA TRATAR DE NORMALIZAR LA VIDA DEL ALUMNADO .</vt:lpstr>
      <vt:lpstr> COMPARTIMOS UNOS OBJETIVOS COMUNES: FAVORECER EL DESARROLLO, LA AUTONOMÍA , LA INTEGRACIÓN  FAMILIAR Y SOCIO-LABORAL. </vt:lpstr>
      <vt:lpstr>EL CENTRO CUENTA CON LOS SIGUIENTES RECURSOS:  CLÍNICA.</vt:lpstr>
      <vt:lpstr>MÉDICO: Mª Ángeles Illescas Pérez.</vt:lpstr>
      <vt:lpstr>AUXILIAR DE CLÍNICA:  Encarnación García Fernández</vt:lpstr>
      <vt:lpstr>PROGRAMAS Y ACTIVIDADES:</vt:lpstr>
      <vt:lpstr>PROGRAMA DE ACOGIDA:</vt:lpstr>
      <vt:lpstr>PROGRAMA DE ATENCIÓN DE LOS  PROBLEMAS DE SALUD: Objetivos.</vt:lpstr>
      <vt:lpstr>PROGRAMA DE ATENCIÓN DE LOS PROBLEMAS DE SALUD: Actividades.</vt:lpstr>
      <vt:lpstr>Para su aplicación se cuenta con los siguientes recursos materiales, entre otros:</vt:lpstr>
      <vt:lpstr>CAMILLA , FOCO Y  BANQUETA METÁLICA.</vt:lpstr>
      <vt:lpstr> FONENDOSCOPIO: Para la auscultación.</vt:lpstr>
      <vt:lpstr>TENSIOMETRO MANUAL</vt:lpstr>
      <vt:lpstr>TENSIOMETRO DIGITAL</vt:lpstr>
      <vt:lpstr>PULSIOXIMETRO INFANTIL Y DE ADULTO:   Para determinar la frecuencia cardíaca y los niveles de oxígeno en sangre.</vt:lpstr>
      <vt:lpstr>TERMÓMETRO DIGITAL Y LINTERNA.</vt:lpstr>
      <vt:lpstr>PODOSCOPIO: Para exploración de los pies y el apoyo.</vt:lpstr>
      <vt:lpstr>Diapositiva 23</vt:lpstr>
      <vt:lpstr>NEGATOSCOPIO: Para visualizar radiografías</vt:lpstr>
      <vt:lpstr>NEBULIZADOR: Para poner aerosoles.</vt:lpstr>
      <vt:lpstr> GENERADOR DE OXÍGENO. </vt:lpstr>
      <vt:lpstr>ASPIRADOR DE SECRECIONES.</vt:lpstr>
      <vt:lpstr> ESTERILIZADOR: Para la desinfección del material de                                               curas. </vt:lpstr>
      <vt:lpstr>     MATERIAL MÉDICO QUIRÚRGICO BÁSICO: Pinzas,     tijeras, bisturí,…</vt:lpstr>
      <vt:lpstr>DESFIBRILADOR: Para paradas cardiacas. </vt:lpstr>
      <vt:lpstr>AMBÚ: Infantil y de adultos.</vt:lpstr>
      <vt:lpstr>PROGRAMA DE SEGUIMIENTO Y  APOYO FARMACOLÓGICO.</vt:lpstr>
      <vt:lpstr>Vitrinas  para almacenamiento de medicación y material de curas.</vt:lpstr>
      <vt:lpstr>Mueble  para almacenar material y medicamentos.</vt:lpstr>
      <vt:lpstr>PROGRAMA DE NUTRICIÓN:</vt:lpstr>
      <vt:lpstr>PROGRAMA ESPECIAL DE ALIMENTACIÓN POR SONDA:</vt:lpstr>
      <vt:lpstr>Diapositiva 37</vt:lpstr>
      <vt:lpstr>PESO-TALLÍMETRO: Controles somatométricos.</vt:lpstr>
      <vt:lpstr>PROGRAMA DE HIGIENE BUCODENTAL:</vt:lpstr>
      <vt:lpstr>PROGRAMA DE HIGIENE BUCODENTAL:</vt:lpstr>
      <vt:lpstr> PROGRAMA DE ESTIMULACIÓN NEUROSENSORIAL</vt:lpstr>
      <vt:lpstr>PROGRAMA DE ESTIMULACIÓN NEUROSENSORIAL</vt:lpstr>
      <vt:lpstr>      Cuando necesitamos comunicarnos con las personas con retraso mental grave y el lenguaje verbal resulta inútil, cualquier otro tipo de lenguaje no verbal nos sirve de gran ayuda.</vt:lpstr>
      <vt:lpstr>Estimular los sentidos activa al cerebro para el aprendizaje.</vt:lpstr>
      <vt:lpstr> Programa de apoyo a la acción tutorial y de formación de padres.</vt:lpstr>
      <vt:lpstr>Material informático, conexión a internet.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101</cp:revision>
  <dcterms:created xsi:type="dcterms:W3CDTF">2013-11-09T09:31:19Z</dcterms:created>
  <dcterms:modified xsi:type="dcterms:W3CDTF">2013-12-12T12:40:14Z</dcterms:modified>
</cp:coreProperties>
</file>